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50"/>
  </p:handoutMasterIdLst>
  <p:sldIdLst>
    <p:sldId id="332" r:id="rId10"/>
    <p:sldId id="298" r:id="rId12"/>
    <p:sldId id="258" r:id="rId13"/>
    <p:sldId id="259" r:id="rId14"/>
    <p:sldId id="299" r:id="rId15"/>
    <p:sldId id="360" r:id="rId16"/>
    <p:sldId id="301" r:id="rId17"/>
    <p:sldId id="337" r:id="rId18"/>
    <p:sldId id="340" r:id="rId19"/>
    <p:sldId id="374" r:id="rId20"/>
    <p:sldId id="375" r:id="rId21"/>
    <p:sldId id="376" r:id="rId22"/>
    <p:sldId id="377" r:id="rId23"/>
    <p:sldId id="362" r:id="rId24"/>
    <p:sldId id="363" r:id="rId25"/>
    <p:sldId id="365" r:id="rId26"/>
    <p:sldId id="364" r:id="rId27"/>
    <p:sldId id="304" r:id="rId28"/>
    <p:sldId id="307" r:id="rId29"/>
    <p:sldId id="361" r:id="rId30"/>
    <p:sldId id="351" r:id="rId31"/>
    <p:sldId id="366" r:id="rId32"/>
    <p:sldId id="368" r:id="rId33"/>
    <p:sldId id="367" r:id="rId34"/>
    <p:sldId id="369" r:id="rId35"/>
    <p:sldId id="370" r:id="rId36"/>
    <p:sldId id="371" r:id="rId37"/>
    <p:sldId id="336" r:id="rId38"/>
    <p:sldId id="317" r:id="rId39"/>
    <p:sldId id="372" r:id="rId40"/>
    <p:sldId id="354" r:id="rId41"/>
    <p:sldId id="356" r:id="rId42"/>
    <p:sldId id="373" r:id="rId43"/>
    <p:sldId id="357" r:id="rId44"/>
    <p:sldId id="378" r:id="rId45"/>
    <p:sldId id="379" r:id="rId46"/>
    <p:sldId id="358" r:id="rId47"/>
    <p:sldId id="276" r:id="rId48"/>
    <p:sldId id="306" r:id="rId49"/>
  </p:sldIdLst>
  <p:sldSz cx="12192000" cy="6858000"/>
  <p:notesSz cx="6858000" cy="9144000"/>
  <p:embeddedFontLst>
    <p:embeddedFont>
      <p:font typeface="微软雅黑" panose="020B0503020204020204" pitchFamily="34" charset="-122"/>
      <p:regular r:id="rId54"/>
    </p:embeddedFont>
    <p:embeddedFont>
      <p:font typeface="方正粗黑宋简体" panose="02000000000000000000" charset="-122"/>
      <p:regular r:id="rId55"/>
    </p:embeddedFont>
    <p:embeddedFont>
      <p:font typeface="黑体" panose="02010609060101010101" charset="-122"/>
      <p:regular r:id="rId56"/>
    </p:embeddedFont>
    <p:embeddedFont>
      <p:font typeface="等线" panose="02010600030101010101" charset="-122"/>
      <p:regular r:id="rId57"/>
    </p:embeddedFont>
    <p:embeddedFont>
      <p:font typeface="等线 Light" panose="02010600030101010101" charset="-122"/>
      <p:regular r:id="rId58"/>
    </p:embeddedFont>
    <p:embeddedFont>
      <p:font typeface="Calibri" panose="020F0502020204030204" charset="0"/>
      <p:regular r:id="rId59"/>
      <p:bold r:id="rId60"/>
      <p:italic r:id="rId61"/>
      <p:boldItalic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3" Type="http://schemas.openxmlformats.org/officeDocument/2006/relationships/tags" Target="tags/tag5.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Master" Target="slideMasters/slideMaster5.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1.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1.xml"/><Relationship Id="rId2" Type="http://schemas.openxmlformats.org/officeDocument/2006/relationships/image" Target="../media/image25.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3.xml"/><Relationship Id="rId7" Type="http://schemas.openxmlformats.org/officeDocument/2006/relationships/image" Target="../media/image42.png"/><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电场力和电场强度解读</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8835" y="1804670"/>
            <a:ext cx="10514965"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电场存在于电荷周围。</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电场是传递电荷之间相互作用的特殊媒介物质。</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电场看不见摸不着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但客观存在。</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电场具有质量、能量和动量。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基本性质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电场对放入其中的电荷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不管是运动的还是静止的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有力的作用。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静电场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静止的电荷周围存在的电场称为静电场。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38835"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认知电场</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475615" y="831850"/>
                <a:ext cx="11241405" cy="58343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概念解读。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放入电场中某点的电荷受到的电场力</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zh-CN" altLang="en-US" sz="2800">
                    <a:latin typeface="宋体" panose="02010600030101010101" pitchFamily="2" charset="-122"/>
                    <a:ea typeface="宋体" panose="02010600030101010101" pitchFamily="2" charset="-122"/>
                    <a:cs typeface="宋体" panose="02010600030101010101" pitchFamily="2" charset="-122"/>
                  </a:rPr>
                  <a:t>与它的电荷</a:t>
                </a:r>
                <a:r>
                  <a:rPr lang="en-US" altLang="zh-CN" sz="2800">
                    <a:latin typeface="宋体" panose="02010600030101010101" pitchFamily="2" charset="-122"/>
                    <a:ea typeface="宋体" panose="02010600030101010101" pitchFamily="2" charset="-122"/>
                    <a:cs typeface="宋体" panose="02010600030101010101" pitchFamily="2" charset="-122"/>
                  </a:rPr>
                  <a:t>q</a:t>
                </a:r>
                <a:r>
                  <a:rPr lang="zh-CN" altLang="en-US" sz="2800">
                    <a:latin typeface="宋体" panose="02010600030101010101" pitchFamily="2" charset="-122"/>
                    <a:ea typeface="宋体" panose="02010600030101010101" pitchFamily="2" charset="-122"/>
                    <a:cs typeface="宋体" panose="02010600030101010101" pitchFamily="2" charset="-122"/>
                  </a:rPr>
                  <a:t>的比值。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单位是</a:t>
                </a:r>
                <a:r>
                  <a:rPr lang="en-US" altLang="zh-CN" sz="2800">
                    <a:latin typeface="Times New Roman" panose="02020603050405020304" charset="0"/>
                    <a:ea typeface="宋体" panose="02010600030101010101" pitchFamily="2" charset="-122"/>
                    <a:cs typeface="Times New Roman" panose="02020603050405020304" charset="0"/>
                  </a:rPr>
                  <a:t>N/C</a:t>
                </a:r>
                <a:r>
                  <a:rPr lang="zh-CN" altLang="en-US" sz="2800">
                    <a:latin typeface="宋体" panose="02010600030101010101" pitchFamily="2" charset="-122"/>
                    <a:ea typeface="宋体" panose="02010600030101010101" pitchFamily="2" charset="-122"/>
                    <a:cs typeface="宋体" panose="02010600030101010101" pitchFamily="2" charset="-122"/>
                  </a:rPr>
                  <a:t>或</a:t>
                </a:r>
                <a:r>
                  <a:rPr lang="en-US" altLang="zh-CN" sz="2800">
                    <a:latin typeface="Times New Roman" panose="02020603050405020304" charset="0"/>
                    <a:ea typeface="宋体" panose="02010600030101010101" pitchFamily="2" charset="-122"/>
                    <a:cs typeface="Times New Roman" panose="02020603050405020304" charset="0"/>
                  </a:rPr>
                  <a:t>V/m</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矢量性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规定正电荷所受电场力的方向为该点的场强方向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负电荷所受电场力的方向与该点的场强方向相反。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描述某处电场的强弱和方向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是描述电场力性质的物理量。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决定因素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电场强度是电场本身的属性</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与放在电场中的电荷无关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不能根据电场强度的定义式就说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𝐸</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𝐹</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成正比、与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𝑞</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475615" y="831850"/>
                <a:ext cx="11241405" cy="5834380"/>
              </a:xfrm>
              <a:prstGeom prst="rect">
                <a:avLst/>
              </a:prstGeom>
              <a:blipFill rotWithShape="1">
                <a:blip r:embed="rId1"/>
                <a:stretch>
                  <a:fillRect r="-1327"/>
                </a:stretch>
              </a:blipFill>
            </p:spPr>
            <p:txBody>
              <a:bodyPr/>
              <a:lstStyle/>
              <a:p>
                <a:r>
                  <a:rPr lang="zh-CN" altLang="en-US">
                    <a:noFill/>
                  </a:rPr>
                  <a:t> </a:t>
                </a:r>
              </a:p>
            </p:txBody>
          </p:sp>
        </mc:Fallback>
      </mc:AlternateContent>
      <p:sp>
        <p:nvSpPr>
          <p:cNvPr id="32" name="文本框 31"/>
          <p:cNvSpPr txBox="1"/>
          <p:nvPr/>
        </p:nvSpPr>
        <p:spPr>
          <a:xfrm>
            <a:off x="579755" y="28384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电场强度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18" name="IM 1118"/>
          <p:cNvPicPr/>
          <p:nvPr/>
        </p:nvPicPr>
        <p:blipFill>
          <a:blip r:embed="rId2"/>
          <a:stretch>
            <a:fillRect/>
          </a:stretch>
        </p:blipFill>
        <p:spPr>
          <a:xfrm>
            <a:off x="2613025" y="2349500"/>
            <a:ext cx="996950" cy="68453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19380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点电荷电场。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故</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因此距场源点电荷距离越大处的电场强度越小正点电荷形成的电场方向背离场源点电荷指向外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负点电荷形成的电场方向指向场源点电荷。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匀强电场。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电场强度处处大小相等、方向相同。两个无限大的带电平行金属板之间的电场就是匀强电场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其场强大小为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124" name="IM 1124"/>
          <p:cNvPicPr/>
          <p:nvPr/>
        </p:nvPicPr>
        <p:blipFill>
          <a:blip r:embed="rId1"/>
          <a:stretch>
            <a:fillRect/>
          </a:stretch>
        </p:blipFill>
        <p:spPr>
          <a:xfrm>
            <a:off x="1675765" y="1937385"/>
            <a:ext cx="1974215" cy="735330"/>
          </a:xfrm>
          <a:prstGeom prst="rect">
            <a:avLst/>
          </a:prstGeom>
        </p:spPr>
      </p:pic>
      <p:pic>
        <p:nvPicPr>
          <p:cNvPr id="1126" name="IM 1126"/>
          <p:cNvPicPr/>
          <p:nvPr/>
        </p:nvPicPr>
        <p:blipFill>
          <a:blip r:embed="rId2"/>
          <a:stretch>
            <a:fillRect/>
          </a:stretch>
        </p:blipFill>
        <p:spPr>
          <a:xfrm>
            <a:off x="4157980" y="1877695"/>
            <a:ext cx="972185" cy="734695"/>
          </a:xfrm>
          <a:prstGeom prst="rect">
            <a:avLst/>
          </a:prstGeom>
        </p:spPr>
      </p:pic>
      <p:pic>
        <p:nvPicPr>
          <p:cNvPr id="1128" name="IM 1128"/>
          <p:cNvPicPr/>
          <p:nvPr/>
        </p:nvPicPr>
        <p:blipFill>
          <a:blip r:embed="rId3"/>
          <a:stretch>
            <a:fillRect/>
          </a:stretch>
        </p:blipFill>
        <p:spPr>
          <a:xfrm>
            <a:off x="8217535" y="5169535"/>
            <a:ext cx="789305" cy="620395"/>
          </a:xfrm>
          <a:prstGeom prst="rect">
            <a:avLst/>
          </a:prstGeom>
        </p:spPr>
      </p:pic>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1215" y="1680845"/>
            <a:ext cx="10529570" cy="46355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电场线是人们为了形象地研究电场而假想出来的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实际电场中并不存在。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静电场的电场线总是从正电荷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或无穷远处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到负电荷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或无穷远处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终止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不是闭合曲线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注意与涡旋电场的电场线以及磁感线区别比较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电场中的电场线永不相交。电场线和等势面在相交处互相垂直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且电场线由高等势面指向低等势面。</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电场线的特点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0090" y="753110"/>
            <a:ext cx="10751185" cy="55086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电场线的切线方向表示该点场强的方向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疏密表示该点场强的大小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同一电场中电场线越密的地方场强越大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没有画出电场线的地方不一定没有电场。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电场线并不只存在于平面上而是分布于整个立体空间。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电场线不是带电粒子在电场中的运动轨迹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也不能确定电荷的运动速度方向。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匀强电场的电场线用平行且等间距的直线表示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平行板电容器间的电场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边缘除外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838325"/>
            <a:ext cx="10336530" cy="3876040"/>
          </a:xfrm>
          <a:prstGeom prst="rect">
            <a:avLst/>
          </a:prstGeom>
          <a:noFill/>
        </p:spPr>
        <p:txBody>
          <a:bodyPr wrap="square" rtlCol="0">
            <a:noAutofit/>
          </a:bodyPr>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孤立的点电荷</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板间的匀强电场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等量异种点电荷</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等量同种点电荷</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点电荷与无限大导体平板</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64260" y="68643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几种典型的电场</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2566670" y="1743075"/>
            <a:ext cx="2661920" cy="1154430"/>
          </a:xfrm>
          <a:prstGeom prst="rect">
            <a:avLst/>
          </a:prstGeom>
        </p:spPr>
      </p:pic>
      <p:pic>
        <p:nvPicPr>
          <p:cNvPr id="3" name="图片 2"/>
          <p:cNvPicPr>
            <a:picLocks noChangeAspect="1"/>
          </p:cNvPicPr>
          <p:nvPr/>
        </p:nvPicPr>
        <p:blipFill>
          <a:blip r:embed="rId2"/>
          <a:stretch>
            <a:fillRect/>
          </a:stretch>
        </p:blipFill>
        <p:spPr>
          <a:xfrm>
            <a:off x="6824980" y="1682750"/>
            <a:ext cx="2561590" cy="1249680"/>
          </a:xfrm>
          <a:prstGeom prst="rect">
            <a:avLst/>
          </a:prstGeom>
        </p:spPr>
      </p:pic>
      <p:pic>
        <p:nvPicPr>
          <p:cNvPr id="4" name="图片 3"/>
          <p:cNvPicPr>
            <a:picLocks noChangeAspect="1"/>
          </p:cNvPicPr>
          <p:nvPr/>
        </p:nvPicPr>
        <p:blipFill>
          <a:blip r:embed="rId3"/>
          <a:stretch>
            <a:fillRect/>
          </a:stretch>
        </p:blipFill>
        <p:spPr>
          <a:xfrm>
            <a:off x="935990" y="3907790"/>
            <a:ext cx="2680970" cy="1473200"/>
          </a:xfrm>
          <a:prstGeom prst="rect">
            <a:avLst/>
          </a:prstGeom>
        </p:spPr>
      </p:pic>
      <p:pic>
        <p:nvPicPr>
          <p:cNvPr id="5" name="图片 4"/>
          <p:cNvPicPr>
            <a:picLocks noChangeAspect="1"/>
          </p:cNvPicPr>
          <p:nvPr/>
        </p:nvPicPr>
        <p:blipFill>
          <a:blip r:embed="rId4"/>
          <a:stretch>
            <a:fillRect/>
          </a:stretch>
        </p:blipFill>
        <p:spPr>
          <a:xfrm>
            <a:off x="4243070" y="3844290"/>
            <a:ext cx="2266950" cy="1531620"/>
          </a:xfrm>
          <a:prstGeom prst="rect">
            <a:avLst/>
          </a:prstGeom>
        </p:spPr>
      </p:pic>
      <p:pic>
        <p:nvPicPr>
          <p:cNvPr id="6" name="图片 5"/>
          <p:cNvPicPr>
            <a:picLocks noChangeAspect="1"/>
          </p:cNvPicPr>
          <p:nvPr/>
        </p:nvPicPr>
        <p:blipFill>
          <a:blip r:embed="rId5"/>
          <a:stretch>
            <a:fillRect/>
          </a:stretch>
        </p:blipFill>
        <p:spPr>
          <a:xfrm>
            <a:off x="8063230" y="3708400"/>
            <a:ext cx="2130425" cy="1672590"/>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8180" y="1293495"/>
            <a:ext cx="10857230" cy="51415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电场强度的特性。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矢量性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电场强度是表示电场力性质的物理量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有关计算按平行四边形定则进行。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唯一性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电场中某一点的电场强度是唯一的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它的大小和方向与放入该点的电荷无关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它决定于形成电场的电荷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场源电荷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及空间位置。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叠加性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如果有几个静止电荷在空间同时产生电场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那么空间某点的场强是各场源电荷单独存在时在该点所产生的场强的矢量和。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09930" y="51117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电场的叠加</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67740" y="3068320"/>
            <a:ext cx="10467340"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电场力做功和电势能关系</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225" y="1315720"/>
            <a:ext cx="10734675" cy="52851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静电力做功与路径无关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只与带电体初、末位置有关。电场力做功与重力做功的特点类似。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功能关系。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若只有电场力做功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电势能与动能之和保持不变。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若只有电场力和重力做功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电势能、重力势能和动能之和保持不变。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除重力外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其他各力对物体做的功等于物体机械能的增量。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73100" y="462915"/>
            <a:ext cx="62680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电场力做功</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64640" y="209931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3</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61010" y="3800475"/>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一、静电场及其应用</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静电场中的能量</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927735" y="1588135"/>
                <a:ext cx="10336530" cy="31318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所有外力对物体所做的总功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等于物体动能的变化。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求解方法。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𝐹𝑙𝑐𝑜𝑠</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𝑞𝐸𝑑𝑐𝑜𝑠</m:t>
                    </m:r>
                    <m:r>
                      <a:rPr lang="en-US" altLang="zh-CN" sz="2800">
                        <a:latin typeface="Cambria Math" panose="02040503050406030204" charset="0"/>
                        <a:ea typeface="宋体" panose="02010600030101010101" pitchFamily="2" charset="-122"/>
                        <a:cs typeface="Cambria Math" panose="02040503050406030204" charset="0"/>
                      </a:rPr>
                      <m:t>α</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适用于匀强电场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电势变化</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927735" y="1588135"/>
                <a:ext cx="10336530" cy="313182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55015" y="752475"/>
                <a:ext cx="10681970" cy="52654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电势能解读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电荷在电场中某点具有的势能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等于将电荷从该点移到零电势点位置时电场力所做的功。电场力做的功等于电势能的减少量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𝑃𝐴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𝑃𝐵</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𝛥</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𝑃</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即电场力做正功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电场力做负功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电势能增加。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零势能面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电势能的大小具有相对性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要确定其具体数值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需要先选定一个零电势能面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类比于重力势能的零势能面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通常取无穷远处或大地为电势能零点。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焦尔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J</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eV</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a:t>
                </a:r>
                <a:r>
                  <a:rPr lang="en-US" altLang="zh-CN" sz="2800">
                    <a:latin typeface="Times New Roman" panose="02020603050405020304" charset="0"/>
                    <a:ea typeface="宋体" panose="02010600030101010101" pitchFamily="2" charset="-122"/>
                    <a:cs typeface="Times New Roman" panose="02020603050405020304" charset="0"/>
                  </a:rPr>
                  <a:t>1eV=1.6</a:t>
                </a:r>
                <a:r>
                  <a:rPr lang="en-US"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10</a:t>
                </a:r>
                <a:r>
                  <a:rPr lang="en-US" altLang="zh-CN" sz="2800" baseline="30000">
                    <a:latin typeface="Times New Roman" panose="02020603050405020304" charset="0"/>
                    <a:ea typeface="宋体" panose="02010600030101010101" pitchFamily="2" charset="-122"/>
                    <a:cs typeface="Times New Roman" panose="02020603050405020304" charset="0"/>
                  </a:rPr>
                  <a:t>—19 </a:t>
                </a:r>
                <a:r>
                  <a:rPr lang="en-US" altLang="zh-CN" sz="2800">
                    <a:latin typeface="Times New Roman" panose="02020603050405020304" charset="0"/>
                    <a:ea typeface="宋体" panose="02010600030101010101" pitchFamily="2" charset="-122"/>
                    <a:cs typeface="Times New Roman" panose="02020603050405020304" charset="0"/>
                  </a:rPr>
                  <a:t>J</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55015" y="752475"/>
                <a:ext cx="10681970" cy="5265420"/>
              </a:xfrm>
              <a:prstGeom prst="rect">
                <a:avLst/>
              </a:prstGeom>
              <a:blipFill rotWithShape="1">
                <a:blip r:embed="rId1"/>
                <a:stretch>
                  <a:fillRect b="-10275"/>
                </a:stretch>
              </a:blipFill>
            </p:spPr>
            <p:txBody>
              <a:bodyPr/>
              <a:lstStyle/>
              <a:p>
                <a:r>
                  <a:rPr lang="zh-CN" altLang="en-US">
                    <a:noFill/>
                  </a:rPr>
                  <a:t> </a:t>
                </a:r>
              </a:p>
            </p:txBody>
          </p:sp>
        </mc:Fallback>
      </mc:AlternateContent>
      <p:sp>
        <p:nvSpPr>
          <p:cNvPr id="8" name="文本框 7"/>
          <p:cNvSpPr txBox="1"/>
          <p:nvPr/>
        </p:nvSpPr>
        <p:spPr>
          <a:xfrm>
            <a:off x="628015" y="26162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电势能和电势</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7508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基本性质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电势能由电荷和电荷在电场中的相对位置决定。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共有性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电势能是属于电荷和电场所共有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没有电场的存在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就没有电势能。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标量性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电势能有正负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电势能为正时表示电势能比参考点的电势能大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电势能为负时表示电势能比参考点的电势能小。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0555" y="91440"/>
            <a:ext cx="11024235" cy="64363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电势解读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电荷在电场中某点具有的电势能与它的电荷量的比值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基本性质</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矢标性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有正负之分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表示该点电势比零电势点高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①电势具有相对性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同一点的电势因选取零电势点的不同而不同。②零电势点可以自由选取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通常取离电场无限远处或大地电势为零。</a:t>
            </a:r>
            <a:r>
              <a:rPr lang="zh-CN" altLang="en-US" sz="2800">
                <a:latin typeface="宋体" panose="02010600030101010101" pitchFamily="2" charset="-122"/>
                <a:ea typeface="宋体" panose="02010600030101010101" pitchFamily="2" charset="-122"/>
                <a:cs typeface="宋体" panose="02010600030101010101" pitchFamily="2" charset="-122"/>
              </a:rPr>
              <a:t>③如果取无限远处电势为零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正电荷形成的电场中各点的电势均为正值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负电荷形成的电场中各点的电势均为负值。</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148" name="IM 1148"/>
          <p:cNvPicPr/>
          <p:nvPr/>
        </p:nvPicPr>
        <p:blipFill>
          <a:blip r:embed="rId1"/>
          <a:stretch>
            <a:fillRect/>
          </a:stretch>
        </p:blipFill>
        <p:spPr>
          <a:xfrm>
            <a:off x="1769110" y="1617345"/>
            <a:ext cx="913765" cy="688975"/>
          </a:xfrm>
          <a:prstGeom prst="rect">
            <a:avLst/>
          </a:prstGeom>
        </p:spPr>
      </p:pic>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08025" y="511810"/>
            <a:ext cx="10827385" cy="58343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决定性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①电势是电场本身具有的属性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与试探电荷无关。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在点电荷</a:t>
            </a:r>
            <a:r>
              <a:rPr lang="en-US" altLang="zh-CN" sz="2800">
                <a:latin typeface="宋体" panose="02010600030101010101" pitchFamily="2" charset="-122"/>
                <a:ea typeface="宋体" panose="02010600030101010101" pitchFamily="2" charset="-122"/>
                <a:cs typeface="宋体" panose="02010600030101010101" pitchFamily="2" charset="-122"/>
              </a:rPr>
              <a:t>q</a:t>
            </a:r>
            <a:r>
              <a:rPr lang="zh-CN" altLang="en-US" sz="2800">
                <a:latin typeface="宋体" panose="02010600030101010101" pitchFamily="2" charset="-122"/>
                <a:ea typeface="宋体" panose="02010600030101010101" pitchFamily="2" charset="-122"/>
                <a:cs typeface="宋体" panose="02010600030101010101" pitchFamily="2" charset="-122"/>
              </a:rPr>
              <a:t>形成的电场中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若取无限远处电势为零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则与场源电荷距离为</a:t>
            </a:r>
            <a:r>
              <a:rPr lang="en-US" altLang="zh-CN" sz="2800">
                <a:latin typeface="宋体" panose="02010600030101010101" pitchFamily="2" charset="-122"/>
                <a:ea typeface="宋体" panose="02010600030101010101" pitchFamily="2" charset="-122"/>
                <a:cs typeface="宋体" panose="02010600030101010101" pitchFamily="2" charset="-122"/>
              </a:rPr>
              <a:t>r</a:t>
            </a:r>
            <a:r>
              <a:rPr lang="zh-CN" altLang="en-US" sz="2800">
                <a:latin typeface="宋体" panose="02010600030101010101" pitchFamily="2" charset="-122"/>
                <a:ea typeface="宋体" panose="02010600030101010101" pitchFamily="2" charset="-122"/>
                <a:cs typeface="宋体" panose="02010600030101010101" pitchFamily="2" charset="-122"/>
              </a:rPr>
              <a:t>处的电势</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②电势与场强没有直接关系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电势高的地方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场强不一定大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场强大的地方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电势不一定高。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叠加性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当存在几个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某处合电场的电势等于各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的电场在此处电势的代数和。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关系性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①沿着电场线方向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电势降低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且降低得最快。②逆着电场线方向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电势升高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且升高得最快。</a:t>
            </a:r>
            <a:r>
              <a:rPr lang="zh-CN" altLang="en-US" sz="2800">
                <a:latin typeface="宋体" panose="02010600030101010101" pitchFamily="2" charset="-122"/>
                <a:ea typeface="宋体" panose="02010600030101010101" pitchFamily="2" charset="-122"/>
                <a:cs typeface="宋体" panose="02010600030101010101" pitchFamily="2" charset="-122"/>
              </a:rPr>
              <a:t>③电势降低的方向不一定就是电场线的方向。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150" name="IM 1150"/>
          <p:cNvPicPr/>
          <p:nvPr/>
        </p:nvPicPr>
        <p:blipFill>
          <a:blip r:embed="rId1"/>
          <a:srcRect r="20242"/>
          <a:stretch>
            <a:fillRect/>
          </a:stretch>
        </p:blipFill>
        <p:spPr>
          <a:xfrm>
            <a:off x="3958590" y="1811655"/>
            <a:ext cx="1216660" cy="727075"/>
          </a:xfrm>
          <a:prstGeom prst="rect">
            <a:avLst/>
          </a:prstGeom>
        </p:spPr>
      </p:pic>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7508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电势差解读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电荷在电场中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由一点</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移到另一点</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电场力</a:t>
                </a:r>
                <a:r>
                  <a:rPr lang="en-US" altLang="zh-CN" sz="2800">
                    <a:latin typeface="宋体" panose="02010600030101010101" pitchFamily="2" charset="-122"/>
                    <a:ea typeface="宋体" panose="02010600030101010101" pitchFamily="2" charset="-122"/>
                    <a:cs typeface="宋体" panose="02010600030101010101" pitchFamily="2" charset="-122"/>
                  </a:rPr>
                  <a:t> F</a:t>
                </a:r>
                <a:r>
                  <a:rPr lang="zh-CN" altLang="en-US" sz="2800">
                    <a:latin typeface="宋体" panose="02010600030101010101" pitchFamily="2" charset="-122"/>
                    <a:ea typeface="宋体" panose="02010600030101010101" pitchFamily="2" charset="-122"/>
                    <a:cs typeface="宋体" panose="02010600030101010101" pitchFamily="2" charset="-122"/>
                  </a:rPr>
                  <a:t>做的功与移动电荷的电荷量的比值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与电势关系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𝐵𝐴</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影响因素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电势差</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oMath>
                </a14:m>
                <a:r>
                  <a:rPr lang="zh-CN" altLang="en-US" sz="2800">
                    <a:latin typeface="宋体" panose="02010600030101010101" pitchFamily="2" charset="-122"/>
                    <a:ea typeface="宋体" panose="02010600030101010101" pitchFamily="2" charset="-122"/>
                    <a:cs typeface="宋体" panose="02010600030101010101" pitchFamily="2" charset="-122"/>
                  </a:rPr>
                  <a:t>由电场本身的性质决定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与移动的电荷</a:t>
                </a:r>
                <a:r>
                  <a:rPr lang="en-US" altLang="zh-CN" sz="2800">
                    <a:latin typeface="宋体" panose="02010600030101010101" pitchFamily="2" charset="-122"/>
                    <a:ea typeface="宋体" panose="02010600030101010101" pitchFamily="2" charset="-122"/>
                    <a:cs typeface="宋体" panose="02010600030101010101" pitchFamily="2" charset="-122"/>
                  </a:rPr>
                  <a:t>q</a:t>
                </a:r>
                <a:r>
                  <a:rPr lang="zh-CN" altLang="en-US" sz="2800">
                    <a:latin typeface="宋体" panose="02010600030101010101" pitchFamily="2" charset="-122"/>
                    <a:ea typeface="宋体" panose="02010600030101010101" pitchFamily="2" charset="-122"/>
                    <a:cs typeface="宋体" panose="02010600030101010101" pitchFamily="2" charset="-122"/>
                  </a:rPr>
                  <a:t>及电场力做的功</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oMath>
                </a14:m>
                <a:r>
                  <a:rPr lang="zh-CN" altLang="en-US" sz="2800">
                    <a:latin typeface="宋体" panose="02010600030101010101" pitchFamily="2" charset="-122"/>
                    <a:ea typeface="宋体" panose="02010600030101010101" pitchFamily="2" charset="-122"/>
                    <a:cs typeface="宋体" panose="02010600030101010101" pitchFamily="2" charset="-122"/>
                  </a:rPr>
                  <a:t>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与零电势点的选取无关。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75080"/>
                <a:ext cx="10336530" cy="4486910"/>
              </a:xfrm>
              <a:prstGeom prst="rect">
                <a:avLst/>
              </a:prstGeom>
              <a:blipFill rotWithShape="1">
                <a:blip r:embed="rId1"/>
                <a:stretch>
                  <a:fillRect/>
                </a:stretch>
              </a:blipFill>
            </p:spPr>
            <p:txBody>
              <a:bodyPr/>
              <a:lstStyle/>
              <a:p>
                <a:r>
                  <a:rPr lang="zh-CN" altLang="en-US">
                    <a:noFill/>
                  </a:rPr>
                  <a:t> </a:t>
                </a:r>
              </a:p>
            </p:txBody>
          </p:sp>
        </mc:Fallback>
      </mc:AlternateContent>
      <p:pic>
        <p:nvPicPr>
          <p:cNvPr id="1152" name="IM 1152"/>
          <p:cNvPicPr/>
          <p:nvPr/>
        </p:nvPicPr>
        <p:blipFill>
          <a:blip r:embed="rId2"/>
          <a:stretch>
            <a:fillRect/>
          </a:stretch>
        </p:blipFill>
        <p:spPr>
          <a:xfrm>
            <a:off x="6959600" y="2625090"/>
            <a:ext cx="1379220" cy="748030"/>
          </a:xfrm>
          <a:prstGeom prst="rect">
            <a:avLst/>
          </a:prstGeom>
        </p:spPr>
      </p:pic>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217295"/>
            <a:ext cx="10518140" cy="52177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等势面的定义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我们把在电场中电势相同的各点构成的面叫作等势面。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等势面的特点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同个等势面上的任意两点间移动电荷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电场力不做功。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等势面肯定跟电场线垂直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即跟场强的方向垂直。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电场线总是从电势较高的等势面指向电势较低的等势面。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电场线越密的地方场强越大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反之越小。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任意两个等势面都不相交。</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51816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等势面</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2202180"/>
                <a:ext cx="10398760" cy="25292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电势差与场强的关系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i="1">
                    <a:latin typeface="Times New Roman" panose="02020603050405020304" charset="0"/>
                    <a:cs typeface="Times New Roman" panose="02020603050405020304" charset="0"/>
                  </a:rPr>
                  <a:t>U </a:t>
                </a:r>
                <a:r>
                  <a:rPr lang="en-US" altLang="zh-CN" sz="2800">
                    <a:latin typeface="Times New Roman" panose="02020603050405020304" charset="0"/>
                    <a:cs typeface="Times New Roman" panose="02020603050405020304" charset="0"/>
                  </a:rPr>
                  <a:t>=</a:t>
                </a:r>
                <a:r>
                  <a:rPr lang="en-US" altLang="zh-CN" sz="2800" i="1">
                    <a:latin typeface="Times New Roman" panose="02020603050405020304" charset="0"/>
                    <a:cs typeface="Times New Roman" panose="02020603050405020304" charset="0"/>
                  </a:rPr>
                  <a:t>Ed</a:t>
                </a:r>
                <a:r>
                  <a:rPr lang="en-US" altLang="zh-CN" sz="2800" i="1">
                    <a:latin typeface="宋体" panose="02010600030101010101" pitchFamily="2" charset="-122"/>
                    <a:ea typeface="宋体" panose="02010600030101010101" pitchFamily="2" charset="-122"/>
                    <a:cs typeface="宋体" panose="02010600030101010101" pitchFamily="2" charset="-122"/>
                  </a:rPr>
                  <a:t> </a:t>
                </a:r>
                <a:r>
                  <a:rPr lang="en-US" altLang="en-US" sz="2800">
                    <a:latin typeface="微软雅黑" panose="020B0503020204020204" pitchFamily="34" charset="-122"/>
                    <a:ea typeface="微软雅黑" panose="020B0503020204020204" pitchFamily="34"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其中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𝑑</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两点沿电场方向的距离。在匀强电场中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电场强度在数值上等于沿电场强度方向每单位距离上降低的电势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由此式可推出电场</a:t>
                </a:r>
                <a:r>
                  <a:rPr lang="en-US" altLang="zh-CN" sz="2800">
                    <a:latin typeface="宋体" panose="02010600030101010101" pitchFamily="2" charset="-122"/>
                    <a:ea typeface="宋体" panose="02010600030101010101" pitchFamily="2" charset="-122"/>
                    <a:cs typeface="宋体" panose="02010600030101010101" pitchFamily="2" charset="-122"/>
                  </a:rPr>
                  <a:t>E</a:t>
                </a:r>
                <a:r>
                  <a:rPr lang="zh-CN" altLang="en-US" sz="2800">
                    <a:latin typeface="宋体" panose="02010600030101010101" pitchFamily="2" charset="-122"/>
                    <a:ea typeface="宋体" panose="02010600030101010101" pitchFamily="2" charset="-122"/>
                    <a:cs typeface="宋体" panose="02010600030101010101" pitchFamily="2" charset="-122"/>
                  </a:rPr>
                  <a:t>的单位为</a:t>
                </a:r>
                <a:r>
                  <a:rPr lang="en-US" altLang="zh-CN" sz="2800">
                    <a:latin typeface="Times New Roman" panose="02020603050405020304" charset="0"/>
                    <a:ea typeface="宋体" panose="02010600030101010101" pitchFamily="2" charset="-122"/>
                    <a:cs typeface="Times New Roman" panose="02020603050405020304" charset="0"/>
                  </a:rPr>
                  <a:t>V/m(1 V/m=1N/C)</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2202180"/>
                <a:ext cx="10398760" cy="2529205"/>
              </a:xfrm>
              <a:prstGeom prst="rect">
                <a:avLst/>
              </a:prstGeom>
              <a:blipFill rotWithShape="1">
                <a:blip r:embed="rId1"/>
                <a:stretch>
                  <a:fillRect b="-3038"/>
                </a:stretch>
              </a:blipFill>
            </p:spPr>
            <p:txBody>
              <a:bodyPr/>
              <a:lstStyle/>
              <a:p>
                <a:r>
                  <a:rPr lang="zh-CN" altLang="en-US">
                    <a:noFill/>
                  </a:rPr>
                  <a:t> </a:t>
                </a:r>
              </a:p>
            </p:txBody>
          </p:sp>
        </mc:Fallback>
      </mc:AlternateContent>
      <p:sp>
        <p:nvSpPr>
          <p:cNvPr id="8" name="文本框 7"/>
          <p:cNvSpPr txBox="1"/>
          <p:nvPr/>
        </p:nvSpPr>
        <p:spPr>
          <a:xfrm>
            <a:off x="784860" y="110617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电势差和场强</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54" name="IM 1154"/>
          <p:cNvPicPr/>
          <p:nvPr/>
        </p:nvPicPr>
        <p:blipFill>
          <a:blip r:embed="rId2"/>
          <a:stretch>
            <a:fillRect/>
          </a:stretch>
        </p:blipFill>
        <p:spPr>
          <a:xfrm>
            <a:off x="6705600" y="2305685"/>
            <a:ext cx="854710" cy="695960"/>
          </a:xfrm>
          <a:prstGeom prst="rect">
            <a:avLst/>
          </a:prstGeom>
        </p:spPr>
      </p:pic>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4</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14145" y="3033395"/>
            <a:ext cx="945451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电容器</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90905" y="1831340"/>
                <a:ext cx="10439400" cy="390461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电容器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结构组成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由两个彼此绝缘又相隔很近的导体组成。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带电荷量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只算一个极板所带电荷量的绝对值。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电容器所带的电荷量与两个极板间的电势差的比值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法拉</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F</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、微法</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μ</m:t>
                    </m:r>
                    <m:r>
                      <m:rPr>
                        <m:sty m:val="p"/>
                      </m:rPr>
                      <a:rPr lang="en-US" altLang="zh-CN" sz="2800">
                        <a:latin typeface="Cambria Math" panose="02040503050406030204" charset="0"/>
                        <a:ea typeface="宋体" panose="02010600030101010101" pitchFamily="2" charset="-122"/>
                        <a:cs typeface="Cambria Math" panose="02040503050406030204" charset="0"/>
                      </a:rPr>
                      <m:t>F</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、皮法</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pF</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1</m:t>
                    </m:r>
                    <m:r>
                      <m:rPr>
                        <m:sty m:val="p"/>
                      </m:rPr>
                      <a:rPr lang="en-US" altLang="zh-CN" sz="2800">
                        <a:latin typeface="Cambria Math" panose="02040503050406030204" charset="0"/>
                        <a:ea typeface="宋体" panose="02010600030101010101" pitchFamily="2" charset="-122"/>
                        <a:cs typeface="Cambria Math" panose="02040503050406030204" charset="0"/>
                      </a:rPr>
                      <m:t>F</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a:latin typeface="Cambria Math" panose="02040503050406030204" charset="0"/>
                        <a:ea typeface="微软雅黑" panose="020B0503020204020204" pitchFamily="34" charset="-122"/>
                        <a:cs typeface="Cambria Math" panose="02040503050406030204" charset="0"/>
                      </a:rPr>
                      <m:t>⁶</m:t>
                    </m:r>
                    <m:r>
                      <a:rPr lang="en-US" altLang="zh-CN" sz="2800">
                        <a:latin typeface="Cambria Math" panose="02040503050406030204" charset="0"/>
                        <a:ea typeface="宋体" panose="02010600030101010101" pitchFamily="2" charset="-122"/>
                        <a:cs typeface="Cambria Math" panose="02040503050406030204" charset="0"/>
                      </a:rPr>
                      <m:t>μ</m:t>
                    </m:r>
                    <m:r>
                      <m:rPr>
                        <m:sty m:val="p"/>
                      </m:rPr>
                      <a:rPr lang="en-US" altLang="zh-CN" sz="2800">
                        <a:latin typeface="Cambria Math" panose="02040503050406030204" charset="0"/>
                        <a:ea typeface="宋体" panose="02010600030101010101" pitchFamily="2" charset="-122"/>
                        <a:cs typeface="Cambria Math" panose="02040503050406030204" charset="0"/>
                      </a:rPr>
                      <m:t>F</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a:latin typeface="Cambria Math" panose="02040503050406030204" charset="0"/>
                        <a:ea typeface="微软雅黑" panose="020B0503020204020204" pitchFamily="34" charset="-122"/>
                        <a:cs typeface="Cambria Math" panose="02040503050406030204" charset="0"/>
                      </a:rPr>
                      <m:t>¹²</m:t>
                    </m:r>
                    <m:r>
                      <m:rPr>
                        <m:sty m:val="p"/>
                      </m:rPr>
                      <a:rPr lang="en-US" altLang="zh-CN" sz="2800">
                        <a:latin typeface="Cambria Math" panose="02040503050406030204" charset="0"/>
                        <a:ea typeface="宋体" panose="02010600030101010101" pitchFamily="2" charset="-122"/>
                        <a:cs typeface="Cambria Math" panose="02040503050406030204" charset="0"/>
                      </a:rPr>
                      <m:t>pF</m:t>
                    </m:r>
                    <m:r>
                      <a:rPr lang="en-US" altLang="zh-CN" sz="2800" i="1">
                        <a:latin typeface="Cambria Math" panose="02040503050406030204" charset="0"/>
                        <a:ea typeface="宋体" panose="02010600030101010101" pitchFamily="2" charset="-122"/>
                        <a:cs typeface="Cambria Math" panose="02040503050406030204" charset="0"/>
                      </a:rPr>
                      <m:t>。</m:t>
                    </m:r>
                  </m:oMath>
                </a14:m>
                <a:endParaRPr lang="zh-CN" altLang="en-US" sz="2800" i="1">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90905" y="1831340"/>
                <a:ext cx="10439400" cy="3904615"/>
              </a:xfrm>
              <a:prstGeom prst="rect">
                <a:avLst/>
              </a:prstGeom>
              <a:blipFill rotWithShape="1">
                <a:blip r:embed="rId1"/>
                <a:stretch>
                  <a:fillRect b="-14474"/>
                </a:stretch>
              </a:blipFill>
            </p:spPr>
            <p:txBody>
              <a:bodyPr/>
              <a:lstStyle/>
              <a:p>
                <a:r>
                  <a:rPr lang="zh-CN" altLang="en-US">
                    <a:noFill/>
                  </a:rPr>
                  <a:t> </a:t>
                </a:r>
              </a:p>
            </p:txBody>
          </p:sp>
        </mc:Fallback>
      </mc:AlternateContent>
      <p:sp>
        <p:nvSpPr>
          <p:cNvPr id="8" name="文本框 7"/>
          <p:cNvSpPr txBox="1"/>
          <p:nvPr/>
        </p:nvSpPr>
        <p:spPr>
          <a:xfrm>
            <a:off x="1522095" y="856615"/>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电容器和电容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60" name="IM 1160"/>
          <p:cNvPicPr/>
          <p:nvPr/>
        </p:nvPicPr>
        <p:blipFill>
          <a:blip r:embed="rId2"/>
          <a:stretch>
            <a:fillRect/>
          </a:stretch>
        </p:blipFill>
        <p:spPr>
          <a:xfrm>
            <a:off x="1477010" y="4645025"/>
            <a:ext cx="890905" cy="567055"/>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电荷守恒定律和库仑定律</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714500"/>
            <a:ext cx="10336530" cy="21564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表示电容器容纳电荷的本领强弱。</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由电容器本身物理条件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大小、形状、相对位置及电介质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与电容器是否带电及电压无关。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69975"/>
            <a:ext cx="10518140" cy="53613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充电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使电容器带电的过程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充电后电容器两极板带上等量的异种电荷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电容器中储存电场能。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放电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使充电后的电容器失去电荷的过程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放电过程中电能转化为其他形式的能。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能量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636270" y="33909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电容器充放电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62" name="IM 1162"/>
          <p:cNvPicPr/>
          <p:nvPr/>
        </p:nvPicPr>
        <p:blipFill>
          <a:blip r:embed="rId1"/>
          <a:srcRect l="4044" b="-8200"/>
          <a:stretch>
            <a:fillRect/>
          </a:stretch>
        </p:blipFill>
        <p:spPr>
          <a:xfrm>
            <a:off x="1637665" y="5673725"/>
            <a:ext cx="2926715" cy="756920"/>
          </a:xfrm>
          <a:prstGeom prst="rect">
            <a:avLst/>
          </a:prstGeom>
        </p:spPr>
      </p:pic>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2202180"/>
            <a:ext cx="10518140" cy="29876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正对面积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介电常数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两板间的距离。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电容决定式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140462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平行板电容器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64" name="IM 1164"/>
          <p:cNvPicPr/>
          <p:nvPr/>
        </p:nvPicPr>
        <p:blipFill>
          <a:blip r:embed="rId1"/>
          <a:stretch>
            <a:fillRect/>
          </a:stretch>
        </p:blipFill>
        <p:spPr>
          <a:xfrm>
            <a:off x="4066540" y="3073400"/>
            <a:ext cx="1468120" cy="733425"/>
          </a:xfrm>
          <a:prstGeom prst="rect">
            <a:avLst/>
          </a:prstGeom>
        </p:spPr>
      </p:pic>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5</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15670" y="3068320"/>
            <a:ext cx="1037145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带电粒子在电场中的运动</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457835" y="874395"/>
                <a:ext cx="11283950" cy="565340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基本粒子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如电子、质子、</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α</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粒子、离子等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除有说明或明确的暗示以外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一般都不考虑重力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但并不忽略质量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带电颗粒</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如水滴、油滴、尘埃、小球等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除有说明或明确的暗示以外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一般都不能忽略重力。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其他情况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）在题目中有明确说明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就按说明来选择。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）不能直接判断是否考虑重力的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在进行受力分析与运动分析时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要由分析结果确定是否考虑重力。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457835" y="874395"/>
                <a:ext cx="11283950" cy="5653405"/>
              </a:xfrm>
              <a:prstGeom prst="rect">
                <a:avLst/>
              </a:prstGeom>
              <a:blipFill rotWithShape="1">
                <a:blip r:embed="rId1"/>
                <a:stretch>
                  <a:fillRect/>
                </a:stretch>
              </a:blipFill>
            </p:spPr>
            <p:txBody>
              <a:bodyPr/>
              <a:lstStyle/>
              <a:p>
                <a:r>
                  <a:rPr lang="zh-CN" altLang="en-US">
                    <a:noFill/>
                  </a:rPr>
                  <a:t> </a:t>
                </a:r>
              </a:p>
            </p:txBody>
          </p:sp>
        </mc:Fallback>
      </mc:AlternateContent>
      <p:sp>
        <p:nvSpPr>
          <p:cNvPr id="8" name="文本框 7"/>
          <p:cNvSpPr txBox="1"/>
          <p:nvPr/>
        </p:nvSpPr>
        <p:spPr>
          <a:xfrm>
            <a:off x="1187450" y="205105"/>
            <a:ext cx="3573145" cy="548005"/>
          </a:xfrm>
          <a:prstGeom prst="rect">
            <a:avLst/>
          </a:prstGeom>
          <a:noFill/>
        </p:spPr>
        <p:txBody>
          <a:bodyPr wrap="square" rtlCol="0">
            <a:noAutofit/>
          </a:bodyPr>
          <a:p>
            <a:pPr>
              <a:lnSpc>
                <a:spcPct val="90000"/>
              </a:lnSpc>
            </a:pPr>
            <a:r>
              <a:rPr lang="zh-CN" altLang="en-US" sz="3200" b="1" dirty="0">
                <a:solidFill>
                  <a:srgbClr val="E81818"/>
                </a:solidFill>
                <a:latin typeface="黑体" panose="02010609060101010101" charset="-122"/>
                <a:ea typeface="黑体" panose="02010609060101010101" charset="-122"/>
                <a:cs typeface="黑体" panose="02010609060101010101" charset="-122"/>
              </a:rPr>
              <a:t>粒子的重力</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25170" y="1375410"/>
                <a:ext cx="10810240" cy="53930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粒子所受合外力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粒子或静止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或做匀速直线运动。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粒子所受合外力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且与初速度方向在同一条直线上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带电粒子将做匀加速直线运动或匀减速直线运动。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分析方法。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用动力学观点分析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用能量学观点分析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匀强电场中</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非匀强电场中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𝑘</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𝑘</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25170" y="1375410"/>
                <a:ext cx="10810240" cy="5393055"/>
              </a:xfrm>
              <a:prstGeom prst="rect">
                <a:avLst/>
              </a:prstGeom>
              <a:blipFill rotWithShape="1">
                <a:blip r:embed="rId1"/>
                <a:stretch>
                  <a:fillRect/>
                </a:stretch>
              </a:blipFill>
            </p:spPr>
            <p:txBody>
              <a:bodyPr/>
              <a:lstStyle/>
              <a:p>
                <a:r>
                  <a:rPr lang="zh-CN" altLang="en-US">
                    <a:noFill/>
                  </a:rPr>
                  <a:t> </a:t>
                </a:r>
              </a:p>
            </p:txBody>
          </p:sp>
        </mc:Fallback>
      </mc:AlternateContent>
      <p:sp>
        <p:nvSpPr>
          <p:cNvPr id="8" name="文本框 7"/>
          <p:cNvSpPr txBox="1"/>
          <p:nvPr/>
        </p:nvSpPr>
        <p:spPr>
          <a:xfrm>
            <a:off x="641985" y="60706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直线类运动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70" name="IM 1170"/>
          <p:cNvPicPr/>
          <p:nvPr/>
        </p:nvPicPr>
        <p:blipFill>
          <a:blip r:embed="rId2"/>
          <a:stretch>
            <a:fillRect/>
          </a:stretch>
        </p:blipFill>
        <p:spPr>
          <a:xfrm>
            <a:off x="4973320" y="4661535"/>
            <a:ext cx="3667125" cy="670560"/>
          </a:xfrm>
          <a:prstGeom prst="rect">
            <a:avLst/>
          </a:prstGeom>
        </p:spPr>
      </p:pic>
      <p:pic>
        <p:nvPicPr>
          <p:cNvPr id="1172" name="IM 1172"/>
          <p:cNvPicPr/>
          <p:nvPr/>
        </p:nvPicPr>
        <p:blipFill>
          <a:blip r:embed="rId3"/>
          <a:stretch>
            <a:fillRect/>
          </a:stretch>
        </p:blipFill>
        <p:spPr>
          <a:xfrm>
            <a:off x="6910070" y="5278755"/>
            <a:ext cx="3873500" cy="739140"/>
          </a:xfrm>
          <a:prstGeom prst="rect">
            <a:avLst/>
          </a:prstGeom>
        </p:spPr>
      </p:pic>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2202180"/>
            <a:ext cx="10518140" cy="33470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带电粒子在匀强电场中的偏转。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条件分析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带电粒子垂直于电场线方向进入匀强电场。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运动性质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匀变速曲线运动。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处理方法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分解成相互垂直的两个方向上的直线运动。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1203325"/>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类平抛运动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2" name="文本框 1"/>
              <p:cNvSpPr txBox="1"/>
              <p:nvPr/>
            </p:nvSpPr>
            <p:spPr>
              <a:xfrm>
                <a:off x="836930" y="258445"/>
                <a:ext cx="11354435" cy="581406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在匀强电场中的运动规律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沿初速度方向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做匀速直线运动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①能飞出电容器</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②不能飞出电容器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沿电场力方向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做匀加速直线运动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①加速度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②离开电场时的偏移量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③离开电场时的偏转角</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在匀强电场中偏转的功能关系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当讨论带电粒子的末速度</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时也可以从能量的角度进行求解</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其中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𝑈</m:t>
                        </m:r>
                      </m:num>
                      <m:den>
                        <m:r>
                          <a:rPr lang="en-US" altLang="zh-CN" sz="2800" i="1">
                            <a:latin typeface="Cambria Math" panose="02040503050406030204" charset="0"/>
                            <a:ea typeface="宋体" panose="02010600030101010101" pitchFamily="2" charset="-122"/>
                            <a:cs typeface="Cambria Math" panose="02040503050406030204" charset="0"/>
                          </a:rPr>
                          <m:t>𝑑</m:t>
                        </m:r>
                      </m:den>
                    </m:f>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sym typeface="+mn-ea"/>
                      </a:rPr>
                      <m:t>𝑦</m:t>
                    </m:r>
                  </m:oMath>
                </a14:m>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指初、末位置间的电势差。</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2" name="文本框 1"/>
              <p:cNvSpPr txBox="1">
                <a:spLocks noRot="1" noChangeAspect="1" noMove="1" noResize="1" noEditPoints="1" noAdjustHandles="1" noChangeArrowheads="1" noChangeShapeType="1" noTextEdit="1"/>
              </p:cNvSpPr>
              <p:nvPr/>
            </p:nvSpPr>
            <p:spPr>
              <a:xfrm>
                <a:off x="836930" y="258445"/>
                <a:ext cx="11354435" cy="5814060"/>
              </a:xfrm>
              <a:prstGeom prst="rect">
                <a:avLst/>
              </a:prstGeom>
              <a:blipFill rotWithShape="1">
                <a:blip r:embed="rId1"/>
                <a:stretch>
                  <a:fillRect b="-5668"/>
                </a:stretch>
              </a:blipFill>
            </p:spPr>
            <p:txBody>
              <a:bodyPr/>
              <a:lstStyle/>
              <a:p>
                <a:r>
                  <a:rPr lang="zh-CN" altLang="en-US">
                    <a:noFill/>
                  </a:rPr>
                  <a:t> </a:t>
                </a:r>
              </a:p>
            </p:txBody>
          </p:sp>
        </mc:Fallback>
      </mc:AlternateContent>
      <p:pic>
        <p:nvPicPr>
          <p:cNvPr id="1174" name="IM 1174"/>
          <p:cNvPicPr/>
          <p:nvPr/>
        </p:nvPicPr>
        <p:blipFill>
          <a:blip r:embed="rId2"/>
          <a:srcRect l="5576" t="-23265" r="14690"/>
          <a:stretch>
            <a:fillRect/>
          </a:stretch>
        </p:blipFill>
        <p:spPr>
          <a:xfrm>
            <a:off x="9678670" y="805180"/>
            <a:ext cx="722630" cy="783590"/>
          </a:xfrm>
          <a:prstGeom prst="rect">
            <a:avLst/>
          </a:prstGeom>
        </p:spPr>
      </p:pic>
      <p:pic>
        <p:nvPicPr>
          <p:cNvPr id="1176" name="IM 1176"/>
          <p:cNvPicPr/>
          <p:nvPr/>
        </p:nvPicPr>
        <p:blipFill>
          <a:blip r:embed="rId3"/>
          <a:srcRect l="1442" t="1089" r="-4037" b="7350"/>
          <a:stretch>
            <a:fillRect/>
          </a:stretch>
        </p:blipFill>
        <p:spPr>
          <a:xfrm>
            <a:off x="3812540" y="1640840"/>
            <a:ext cx="3423285" cy="655320"/>
          </a:xfrm>
          <a:prstGeom prst="rect">
            <a:avLst/>
          </a:prstGeom>
        </p:spPr>
      </p:pic>
      <p:pic>
        <p:nvPicPr>
          <p:cNvPr id="1184" name="IM 1184"/>
          <p:cNvPicPr/>
          <p:nvPr/>
        </p:nvPicPr>
        <p:blipFill>
          <a:blip r:embed="rId4"/>
          <a:srcRect l="3198" b="-5529"/>
          <a:stretch>
            <a:fillRect/>
          </a:stretch>
        </p:blipFill>
        <p:spPr>
          <a:xfrm>
            <a:off x="982980" y="5680710"/>
            <a:ext cx="2540635" cy="680085"/>
          </a:xfrm>
          <a:prstGeom prst="rect">
            <a:avLst/>
          </a:prstGeom>
        </p:spPr>
      </p:pic>
      <p:pic>
        <p:nvPicPr>
          <p:cNvPr id="1178" name="IM 1178"/>
          <p:cNvPicPr/>
          <p:nvPr/>
        </p:nvPicPr>
        <p:blipFill>
          <a:blip r:embed="rId5"/>
          <a:srcRect l="1788" b="-21088"/>
          <a:stretch>
            <a:fillRect/>
          </a:stretch>
        </p:blipFill>
        <p:spPr>
          <a:xfrm>
            <a:off x="9003665" y="2296160"/>
            <a:ext cx="2351405" cy="774700"/>
          </a:xfrm>
          <a:prstGeom prst="rect">
            <a:avLst/>
          </a:prstGeom>
        </p:spPr>
      </p:pic>
      <p:pic>
        <p:nvPicPr>
          <p:cNvPr id="1180" name="IM 1180"/>
          <p:cNvPicPr/>
          <p:nvPr/>
        </p:nvPicPr>
        <p:blipFill>
          <a:blip r:embed="rId6"/>
          <a:srcRect l="3540" t="-4903"/>
          <a:stretch>
            <a:fillRect/>
          </a:stretch>
        </p:blipFill>
        <p:spPr>
          <a:xfrm>
            <a:off x="4587240" y="2877185"/>
            <a:ext cx="2388235" cy="734060"/>
          </a:xfrm>
          <a:prstGeom prst="rect">
            <a:avLst/>
          </a:prstGeom>
        </p:spPr>
      </p:pic>
      <p:pic>
        <p:nvPicPr>
          <p:cNvPr id="1182" name="IM 1182"/>
          <p:cNvPicPr/>
          <p:nvPr/>
        </p:nvPicPr>
        <p:blipFill>
          <a:blip r:embed="rId7"/>
          <a:srcRect l="2982" b="-15116"/>
          <a:stretch>
            <a:fillRect/>
          </a:stretch>
        </p:blipFill>
        <p:spPr>
          <a:xfrm>
            <a:off x="983615" y="3545205"/>
            <a:ext cx="2369820" cy="812800"/>
          </a:xfrm>
          <a:prstGeom prst="rect">
            <a:avLst/>
          </a:prstGeom>
        </p:spPr>
      </p:pic>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553210"/>
            <a:ext cx="10518140" cy="46951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两种电荷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正电荷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规定与丝绸摩擦过的玻璃棒带正电荷。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负电荷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规定与毛皮摩擦过的橡胶棒带负电荷。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作用规律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同种电荷相互排斥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异种电荷相互吸引。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电荷量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电荷的多少叫作电荷量。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库仑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符号为</a:t>
            </a:r>
            <a:r>
              <a:rPr lang="en-US" altLang="zh-CN" sz="2800">
                <a:latin typeface="Times New Roman" panose="02020603050405020304" charset="0"/>
                <a:ea typeface="宋体" panose="02010600030101010101" pitchFamily="2" charset="-122"/>
                <a:cs typeface="Times New Roman" panose="02020603050405020304" charset="0"/>
              </a:rPr>
              <a:t>C</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65480" y="657860"/>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电荷和电荷量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481330"/>
                <a:ext cx="10733405" cy="58959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元电荷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是电荷量的最小基元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不是电子也不是质子。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大小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𝑒</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60</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baseline="30000">
                        <a:solidFill>
                          <a:schemeClr val="tx1"/>
                        </a:solidFill>
                        <a:uFillTx/>
                        <a:latin typeface="Cambria Math" panose="02040503050406030204" charset="0"/>
                        <a:ea typeface="微软雅黑" panose="020B0503020204020204" pitchFamily="34" charset="-122"/>
                        <a:cs typeface="Cambria Math" panose="02040503050406030204" charset="0"/>
                      </a:rPr>
                      <m:t>−</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19</m:t>
                    </m:r>
                    <m:r>
                      <m:rPr>
                        <m:sty m:val="p"/>
                      </m:rPr>
                      <a:rPr lang="en-US" altLang="zh-CN" sz="2800">
                        <a:latin typeface="Cambria Math" panose="02040503050406030204" charset="0"/>
                        <a:ea typeface="宋体" panose="02010600030101010101" pitchFamily="2" charset="-122"/>
                        <a:cs typeface="Cambria Math" panose="02040503050406030204" charset="0"/>
                      </a:rPr>
                      <m:t>C</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即是一个电子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或一个质子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所带的电荷量。这是美国物理学家密立根通过油滴实验得到的结论。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量子化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任何带电体的电荷量都是元电荷的整数倍。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其他概念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比荷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带电体的电荷量与质量的比值。例如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电子的电荷量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𝑒</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60</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baseline="30000">
                        <a:solidFill>
                          <a:schemeClr val="tx1"/>
                        </a:solidFill>
                        <a:uFillTx/>
                        <a:latin typeface="Cambria Math" panose="02040503050406030204" charset="0"/>
                        <a:ea typeface="微软雅黑" panose="020B0503020204020204" pitchFamily="34" charset="-122"/>
                        <a:cs typeface="Cambria Math" panose="02040503050406030204" charset="0"/>
                      </a:rPr>
                      <m:t>−</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19</m:t>
                    </m:r>
                    <m:r>
                      <m:rPr>
                        <m:sty m:val="p"/>
                      </m:rPr>
                      <a:rPr lang="en-US" altLang="zh-CN" sz="2800">
                        <a:latin typeface="Cambria Math" panose="02040503050406030204" charset="0"/>
                        <a:ea typeface="宋体" panose="02010600030101010101" pitchFamily="2" charset="-122"/>
                        <a:cs typeface="Cambria Math" panose="02040503050406030204" charset="0"/>
                      </a:rPr>
                      <m:t>C</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电子的质量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baseline="-25000">
                        <a:latin typeface="Cambria Math" panose="02040503050406030204" charset="0"/>
                        <a:ea typeface="宋体" panose="02010600030101010101" pitchFamily="2" charset="-122"/>
                        <a:cs typeface="Cambria Math" panose="02040503050406030204" charset="0"/>
                      </a:rPr>
                      <m:t>𝑒</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9</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31</m:t>
                    </m:r>
                    <m:r>
                      <m:rPr>
                        <m:sty m:val="p"/>
                      </m:rPr>
                      <a:rPr lang="en-US" altLang="zh-CN" sz="2800">
                        <a:latin typeface="Cambria Math" panose="02040503050406030204" charset="0"/>
                        <a:ea typeface="宋体" panose="02010600030101010101" pitchFamily="2" charset="-122"/>
                        <a:cs typeface="Cambria Math" panose="02040503050406030204" charset="0"/>
                      </a:rPr>
                      <m:t>kg</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电子的比荷为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481330"/>
                <a:ext cx="10733405" cy="5895975"/>
              </a:xfrm>
              <a:prstGeom prst="rect">
                <a:avLst/>
              </a:prstGeom>
              <a:blipFill rotWithShape="1">
                <a:blip r:embed="rId1"/>
                <a:stretch>
                  <a:fillRect/>
                </a:stretch>
              </a:blipFill>
            </p:spPr>
            <p:txBody>
              <a:bodyPr/>
              <a:lstStyle/>
              <a:p>
                <a:r>
                  <a:rPr lang="zh-CN" altLang="en-US">
                    <a:noFill/>
                  </a:rPr>
                  <a:t> </a:t>
                </a:r>
              </a:p>
            </p:txBody>
          </p:sp>
        </mc:Fallback>
      </mc:AlternateContent>
      <p:pic>
        <p:nvPicPr>
          <p:cNvPr id="1102" name="IM 1102"/>
          <p:cNvPicPr/>
          <p:nvPr/>
        </p:nvPicPr>
        <p:blipFill>
          <a:blip r:embed="rId2"/>
          <a:stretch>
            <a:fillRect/>
          </a:stretch>
        </p:blipFill>
        <p:spPr>
          <a:xfrm>
            <a:off x="912495" y="5658485"/>
            <a:ext cx="3100070" cy="77660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71905"/>
            <a:ext cx="10514965" cy="34899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点电荷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带有一定电荷量的质点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忽略带电体的大小和形状的理想化模型。点电荷要求带电体的线度远小于研究范围的空间尺度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对电荷量无限制。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试探电荷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是用来研究电场性质的电荷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要求放入电场后对电场产生的影响可以忽略不计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故应为带电荷量足够小的点电荷。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889125"/>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守恒的内容和意义。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守恒定律的内容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电荷既不会创生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也不会消灭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它只能从一个物体转移到另一个物体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或者从物体的一个部分转移到另一个部分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在转移过程中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电荷的总量保持不变。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揭露带电的实质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三种起电方式实际上都是电子的得失和转移。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电荷守恒定律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7508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电荷的分配原则。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前提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导体的形状和大小必须完全相同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理想化条件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若两带电体带同种电荷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则接触后电荷量平均分配</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即</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若两带电体带异种电荷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则接触后电荷先中和后的余量再平分</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电性与带电荷量大的带电体相同。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75080"/>
                <a:ext cx="10336530" cy="4486910"/>
              </a:xfrm>
              <a:prstGeom prst="rect">
                <a:avLst/>
              </a:prstGeom>
              <a:blipFill rotWithShape="1">
                <a:blip r:embed="rId1"/>
                <a:stretch>
                  <a:fillRect b="-877"/>
                </a:stretch>
              </a:blipFill>
            </p:spPr>
            <p:txBody>
              <a:bodyPr/>
              <a:lstStyle/>
              <a:p>
                <a:r>
                  <a:rPr lang="zh-CN" altLang="en-US">
                    <a:noFill/>
                  </a:rPr>
                  <a:t> </a:t>
                </a:r>
              </a:p>
            </p:txBody>
          </p:sp>
        </mc:Fallback>
      </mc:AlternateContent>
      <p:pic>
        <p:nvPicPr>
          <p:cNvPr id="1108" name="IM 1108"/>
          <p:cNvPicPr/>
          <p:nvPr/>
        </p:nvPicPr>
        <p:blipFill>
          <a:blip r:embed="rId2"/>
          <a:stretch>
            <a:fillRect/>
          </a:stretch>
        </p:blipFill>
        <p:spPr>
          <a:xfrm>
            <a:off x="1345565" y="3187700"/>
            <a:ext cx="2073275" cy="705485"/>
          </a:xfrm>
          <a:prstGeom prst="rect">
            <a:avLst/>
          </a:prstGeom>
        </p:spPr>
      </p:pic>
      <p:pic>
        <p:nvPicPr>
          <p:cNvPr id="2" name="IM 1108"/>
          <p:cNvPicPr/>
          <p:nvPr/>
        </p:nvPicPr>
        <p:blipFill>
          <a:blip r:embed="rId2"/>
          <a:srcRect r="46147"/>
          <a:stretch>
            <a:fillRect/>
          </a:stretch>
        </p:blipFill>
        <p:spPr>
          <a:xfrm>
            <a:off x="3493135" y="4460875"/>
            <a:ext cx="1181735" cy="765175"/>
          </a:xfrm>
          <a:prstGeom prst="rect">
            <a:avLst/>
          </a:prstGeom>
        </p:spPr>
      </p:pic>
      <p:pic>
        <p:nvPicPr>
          <p:cNvPr id="1110" name="IM 1110"/>
          <p:cNvPicPr/>
          <p:nvPr/>
        </p:nvPicPr>
        <p:blipFill>
          <a:blip r:embed="rId3"/>
          <a:stretch>
            <a:fillRect/>
          </a:stretch>
        </p:blipFill>
        <p:spPr>
          <a:xfrm>
            <a:off x="4824730" y="4592320"/>
            <a:ext cx="1137920" cy="633730"/>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46735" y="1717675"/>
                <a:ext cx="10923270" cy="42189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库仑定律的内容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真空中两个静止点电荷之间的相互作用力的大小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与它们的电荷量的乘积成正比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与它们的距离的二次方成反比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作用力的方向在它们的连线上。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式中</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9</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a:latin typeface="Cambria Math" panose="02040503050406030204" charset="0"/>
                        <a:ea typeface="微软雅黑" panose="020B0503020204020204" pitchFamily="34" charset="-122"/>
                        <a:cs typeface="Cambria Math" panose="02040503050406030204" charset="0"/>
                      </a:rPr>
                      <m:t>⁹ </m:t>
                    </m:r>
                    <m:r>
                      <m:rPr>
                        <m:sty m:val="p"/>
                      </m:rPr>
                      <a:rPr lang="en-US" altLang="zh-CN" sz="2800">
                        <a:latin typeface="Cambria Math" panose="02040503050406030204" charset="0"/>
                        <a:ea typeface="宋体" panose="02010600030101010101" pitchFamily="2" charset="-122"/>
                        <a:cs typeface="Cambria Math" panose="02040503050406030204" charset="0"/>
                      </a:rPr>
                      <m:t>N</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m</m:t>
                    </m:r>
                    <m:r>
                      <a:rPr lang="en-US" altLang="zh-CN" sz="2800">
                        <a:latin typeface="Cambria Math" panose="02040503050406030204" charset="0"/>
                        <a:ea typeface="微软雅黑" panose="020B0503020204020204" pitchFamily="34" charset="-122"/>
                        <a:cs typeface="Cambria Math" panose="02040503050406030204" charset="0"/>
                      </a:rPr>
                      <m:t>²</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m:t>
                    </m:r>
                    <m:r>
                      <a:rPr lang="en-US" altLang="zh-CN" sz="2800">
                        <a:latin typeface="Cambria Math" panose="02040503050406030204" charset="0"/>
                        <a:ea typeface="微软雅黑" panose="020B0503020204020204" pitchFamily="34" charset="-122"/>
                        <a:cs typeface="Cambria Math" panose="02040503050406030204" charset="0"/>
                        <a:sym typeface="+mn-ea"/>
                      </a:rPr>
                      <m:t>²</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叫作静电力常量。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力的方向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同种电荷相互排斥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异种电荷相互吸引。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适用条件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真空中的点电荷。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46735" y="1717675"/>
                <a:ext cx="10923270" cy="4218940"/>
              </a:xfrm>
              <a:prstGeom prst="rect">
                <a:avLst/>
              </a:prstGeom>
              <a:blipFill rotWithShape="1">
                <a:blip r:embed="rId1"/>
                <a:stretch>
                  <a:fillRect r="-1541"/>
                </a:stretch>
              </a:blipFill>
            </p:spPr>
            <p:txBody>
              <a:bodyPr/>
              <a:lstStyle/>
              <a:p>
                <a:r>
                  <a:rPr lang="zh-CN" altLang="en-US">
                    <a:noFill/>
                  </a:rPr>
                  <a:t> </a:t>
                </a:r>
              </a:p>
            </p:txBody>
          </p:sp>
        </mc:Fallback>
      </mc:AlternateContent>
      <p:sp>
        <p:nvSpPr>
          <p:cNvPr id="32" name="文本框 31"/>
          <p:cNvSpPr txBox="1"/>
          <p:nvPr/>
        </p:nvSpPr>
        <p:spPr>
          <a:xfrm>
            <a:off x="784860" y="753110"/>
            <a:ext cx="493204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库仑定律解读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14" name="IM 1114"/>
          <p:cNvPicPr/>
          <p:nvPr/>
        </p:nvPicPr>
        <p:blipFill>
          <a:blip r:embed="rId2"/>
          <a:stretch>
            <a:fillRect/>
          </a:stretch>
        </p:blipFill>
        <p:spPr>
          <a:xfrm>
            <a:off x="2674620" y="3774440"/>
            <a:ext cx="1647825" cy="686435"/>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5307</Words>
  <Application>WPS 演示</Application>
  <PresentationFormat>宽屏</PresentationFormat>
  <Paragraphs>257</Paragraphs>
  <Slides>39</Slides>
  <Notes>11</Notes>
  <HiddenSlides>0</HiddenSlides>
  <MMClips>0</MMClips>
  <ScaleCrop>false</ScaleCrop>
  <HeadingPairs>
    <vt:vector size="6" baseType="variant">
      <vt:variant>
        <vt:lpstr>已用的字体</vt:lpstr>
      </vt:variant>
      <vt:variant>
        <vt:i4>14</vt:i4>
      </vt:variant>
      <vt:variant>
        <vt:lpstr>主题</vt:lpstr>
      </vt:variant>
      <vt:variant>
        <vt:i4>8</vt:i4>
      </vt:variant>
      <vt:variant>
        <vt:lpstr>幻灯片标题</vt:lpstr>
      </vt:variant>
      <vt:variant>
        <vt:i4>39</vt:i4>
      </vt:variant>
    </vt:vector>
  </HeadingPairs>
  <TitlesOfParts>
    <vt:vector size="61" baseType="lpstr">
      <vt:lpstr>Arial</vt:lpstr>
      <vt:lpstr>宋体</vt:lpstr>
      <vt:lpstr>Wingdings</vt:lpstr>
      <vt:lpstr>微软雅黑</vt:lpstr>
      <vt:lpstr>方正粗黑宋简体</vt:lpstr>
      <vt:lpstr>黑体</vt:lpstr>
      <vt:lpstr>Times New Roman</vt:lpstr>
      <vt:lpstr>Cambria Math</vt:lpstr>
      <vt:lpstr>Arial Unicode MS</vt:lpstr>
      <vt:lpstr>等线</vt:lpstr>
      <vt:lpstr>等线 Light</vt:lpstr>
      <vt:lpstr>Calibri</vt:lpstr>
      <vt:lpstr>Tahoma</vt:lpstr>
      <vt:lpstr>Trebuchet MS</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往来无痕</cp:lastModifiedBy>
  <cp:revision>76</cp:revision>
  <dcterms:created xsi:type="dcterms:W3CDTF">2020-06-07T04:28:00Z</dcterms:created>
  <dcterms:modified xsi:type="dcterms:W3CDTF">2026-03-12T07:53:59Z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KSOTemplateUUID">
    <vt:lpwstr>v1.0_mb_Qt8qMb90gXcOVg455GySpw==</vt:lpwstr>
  </property>
  <property fmtid="{D5CDD505-2E9C-101B-9397-08002B2CF9AE}" pid="4" name="ICV">
    <vt:lpwstr>DE51E13F962F46D3B85FB04F28247985_13</vt:lpwstr>
  </property>
</Properties>
</file>